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2" r:id="rId7"/>
    <p:sldId id="261" r:id="rId8"/>
    <p:sldId id="272" r:id="rId9"/>
    <p:sldId id="263" r:id="rId10"/>
    <p:sldId id="264" r:id="rId11"/>
    <p:sldId id="268" r:id="rId12"/>
    <p:sldId id="265" r:id="rId13"/>
    <p:sldId id="266" r:id="rId14"/>
    <p:sldId id="273" r:id="rId15"/>
    <p:sldId id="267" r:id="rId16"/>
    <p:sldId id="269" r:id="rId17"/>
    <p:sldId id="274" r:id="rId18"/>
    <p:sldId id="270" r:id="rId19"/>
    <p:sldId id="271"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53" autoAdjust="0"/>
    <p:restoredTop sz="94660"/>
  </p:normalViewPr>
  <p:slideViewPr>
    <p:cSldViewPr snapToGrid="0">
      <p:cViewPr varScale="1">
        <p:scale>
          <a:sx n="86" d="100"/>
          <a:sy n="86" d="100"/>
        </p:scale>
        <p:origin x="7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9/30/2019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5637-D8BC-40C0-8DFC-C2C8065023E5}"/>
              </a:ext>
            </a:extLst>
          </p:cNvPr>
          <p:cNvSpPr>
            <a:spLocks noGrp="1"/>
          </p:cNvSpPr>
          <p:nvPr>
            <p:ph type="ctrTitle"/>
          </p:nvPr>
        </p:nvSpPr>
        <p:spPr>
          <a:xfrm>
            <a:off x="896645" y="2201662"/>
            <a:ext cx="8806648" cy="1849171"/>
          </a:xfrm>
        </p:spPr>
        <p:txBody>
          <a:bodyPr/>
          <a:lstStyle/>
          <a:p>
            <a:r>
              <a:rPr lang="en-US" dirty="0"/>
              <a:t>India in the Global Economy</a:t>
            </a:r>
          </a:p>
        </p:txBody>
      </p:sp>
      <p:sp>
        <p:nvSpPr>
          <p:cNvPr id="3" name="Subtitle 2">
            <a:extLst>
              <a:ext uri="{FF2B5EF4-FFF2-40B4-BE49-F238E27FC236}">
                <a16:creationId xmlns:a16="http://schemas.microsoft.com/office/drawing/2014/main" id="{5D09F73D-7E03-4ABF-B91B-5A0DBFC5A0DF}"/>
              </a:ext>
            </a:extLst>
          </p:cNvPr>
          <p:cNvSpPr>
            <a:spLocks noGrp="1"/>
          </p:cNvSpPr>
          <p:nvPr>
            <p:ph type="subTitle" idx="1"/>
          </p:nvPr>
        </p:nvSpPr>
        <p:spPr/>
        <p:txBody>
          <a:bodyPr/>
          <a:lstStyle/>
          <a:p>
            <a:r>
              <a:rPr lang="en-US" dirty="0"/>
              <a:t>Presented by: Vaibhav Sharma</a:t>
            </a:r>
          </a:p>
          <a:p>
            <a:r>
              <a:rPr lang="en-US" dirty="0"/>
              <a:t>Author: Dr. Raghuram </a:t>
            </a:r>
            <a:r>
              <a:rPr lang="en-US" dirty="0" err="1"/>
              <a:t>Rajan</a:t>
            </a:r>
            <a:endParaRPr lang="en-US" dirty="0"/>
          </a:p>
        </p:txBody>
      </p:sp>
    </p:spTree>
    <p:extLst>
      <p:ext uri="{BB962C8B-B14F-4D97-AF65-F5344CB8AC3E}">
        <p14:creationId xmlns:p14="http://schemas.microsoft.com/office/powerpoint/2010/main" val="3955124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EE836-DB3F-48D8-8CEB-40BA3F14B0DC}"/>
              </a:ext>
            </a:extLst>
          </p:cNvPr>
          <p:cNvSpPr>
            <a:spLocks noGrp="1"/>
          </p:cNvSpPr>
          <p:nvPr>
            <p:ph type="title"/>
          </p:nvPr>
        </p:nvSpPr>
        <p:spPr/>
        <p:txBody>
          <a:bodyPr/>
          <a:lstStyle/>
          <a:p>
            <a:r>
              <a:rPr lang="en-US" dirty="0"/>
              <a:t>The Nominal Effective Exchange Rate</a:t>
            </a:r>
          </a:p>
        </p:txBody>
      </p:sp>
      <p:pic>
        <p:nvPicPr>
          <p:cNvPr id="4" name="Picture 3">
            <a:extLst>
              <a:ext uri="{FF2B5EF4-FFF2-40B4-BE49-F238E27FC236}">
                <a16:creationId xmlns:a16="http://schemas.microsoft.com/office/drawing/2014/main" id="{E8AB7711-CFE9-4289-A0D9-D8DCF41C9E4E}"/>
              </a:ext>
            </a:extLst>
          </p:cNvPr>
          <p:cNvPicPr>
            <a:picLocks noChangeAspect="1"/>
          </p:cNvPicPr>
          <p:nvPr/>
        </p:nvPicPr>
        <p:blipFill>
          <a:blip r:embed="rId2"/>
          <a:stretch>
            <a:fillRect/>
          </a:stretch>
        </p:blipFill>
        <p:spPr>
          <a:xfrm>
            <a:off x="772543" y="1270000"/>
            <a:ext cx="6967014" cy="4686917"/>
          </a:xfrm>
          <a:prstGeom prst="rect">
            <a:avLst/>
          </a:prstGeom>
        </p:spPr>
      </p:pic>
      <p:sp>
        <p:nvSpPr>
          <p:cNvPr id="5" name="TextBox 4">
            <a:extLst>
              <a:ext uri="{FF2B5EF4-FFF2-40B4-BE49-F238E27FC236}">
                <a16:creationId xmlns:a16="http://schemas.microsoft.com/office/drawing/2014/main" id="{A2E28930-550C-458A-8B41-C36DA4049A12}"/>
              </a:ext>
            </a:extLst>
          </p:cNvPr>
          <p:cNvSpPr txBox="1"/>
          <p:nvPr/>
        </p:nvSpPr>
        <p:spPr>
          <a:xfrm>
            <a:off x="8025414" y="1411549"/>
            <a:ext cx="3586578" cy="2585323"/>
          </a:xfrm>
          <a:prstGeom prst="rect">
            <a:avLst/>
          </a:prstGeom>
          <a:noFill/>
        </p:spPr>
        <p:txBody>
          <a:bodyPr wrap="square" rtlCol="0">
            <a:spAutoFit/>
          </a:bodyPr>
          <a:lstStyle/>
          <a:p>
            <a:pPr marL="285750" indent="-285750">
              <a:buFont typeface="Arial" panose="020B0604020202020204" pitchFamily="34" charset="0"/>
              <a:buChar char="•"/>
            </a:pPr>
            <a:r>
              <a:rPr lang="en-US" dirty="0"/>
              <a:t>Rupee remained relatively flat in 2015</a:t>
            </a:r>
          </a:p>
          <a:p>
            <a:pPr marL="285750" indent="-285750">
              <a:buFont typeface="Arial" panose="020B0604020202020204" pitchFamily="34" charset="0"/>
              <a:buChar char="•"/>
            </a:pPr>
            <a:r>
              <a:rPr lang="en-US" dirty="0"/>
              <a:t>What Rupee gave against the dollar, it has gained against Euro or the Real</a:t>
            </a:r>
            <a:br>
              <a:rPr lang="en-US" dirty="0"/>
            </a:br>
            <a:br>
              <a:rPr lang="en-US" dirty="0"/>
            </a:br>
            <a:br>
              <a:rPr lang="en-US" dirty="0"/>
            </a:br>
            <a:r>
              <a:rPr lang="en-US" dirty="0"/>
              <a:t>But are we neglecting inflation here?</a:t>
            </a:r>
          </a:p>
        </p:txBody>
      </p:sp>
    </p:spTree>
    <p:extLst>
      <p:ext uri="{BB962C8B-B14F-4D97-AF65-F5344CB8AC3E}">
        <p14:creationId xmlns:p14="http://schemas.microsoft.com/office/powerpoint/2010/main" val="209373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D5F451-8C63-449C-9280-4DE716C878B8}"/>
              </a:ext>
            </a:extLst>
          </p:cNvPr>
          <p:cNvSpPr txBox="1"/>
          <p:nvPr/>
        </p:nvSpPr>
        <p:spPr>
          <a:xfrm>
            <a:off x="1029810" y="1225117"/>
            <a:ext cx="7668976" cy="4801314"/>
          </a:xfrm>
          <a:prstGeom prst="rect">
            <a:avLst/>
          </a:prstGeom>
          <a:noFill/>
        </p:spPr>
        <p:txBody>
          <a:bodyPr wrap="square" rtlCol="0">
            <a:spAutoFit/>
          </a:bodyPr>
          <a:lstStyle/>
          <a:p>
            <a:pPr marL="285750" indent="-285750">
              <a:buFont typeface="Arial" panose="020B0604020202020204" pitchFamily="34" charset="0"/>
              <a:buChar char="•"/>
            </a:pPr>
            <a:r>
              <a:rPr lang="en-US" dirty="0"/>
              <a:t>If a widget cost a dollar to make a year ago in the United States, and ₹63 in India then, the Indian producer would have been competitive with the United States because the dollar was worth ₹63.</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But if inflation in India is 5% and zero in the United States, it would cost the Indian manufacturer ₹66.2 to make it today. If the rupee stayed at ₹63 to the dollar, the Indian manufacturer would have become uncompetitive today – the US producer would be able to manufacture the widget at a cost equivalent of ₹63 only.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 In other words, to retain competitiveness, the rupee has to depreciate by the inflation differential vis a vis a trading partner. An index of how competitive we are is called the “</a:t>
            </a:r>
            <a:r>
              <a:rPr lang="en-US" b="1" dirty="0"/>
              <a:t>real effective exchange rate</a:t>
            </a:r>
            <a:r>
              <a:rPr lang="en-US" dirty="0"/>
              <a:t>”. Think of that as the nominal effective exchange rate adjusted for inflation. The higher it is, the less the exchange rate has depreciated to offset inflation, and the more uncompetitive we are. </a:t>
            </a:r>
          </a:p>
        </p:txBody>
      </p:sp>
    </p:spTree>
    <p:extLst>
      <p:ext uri="{BB962C8B-B14F-4D97-AF65-F5344CB8AC3E}">
        <p14:creationId xmlns:p14="http://schemas.microsoft.com/office/powerpoint/2010/main" val="1113474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5AAF9-B727-4396-8BBF-CDF8C0D85F4C}"/>
              </a:ext>
            </a:extLst>
          </p:cNvPr>
          <p:cNvSpPr>
            <a:spLocks noGrp="1"/>
          </p:cNvSpPr>
          <p:nvPr>
            <p:ph type="title"/>
          </p:nvPr>
        </p:nvSpPr>
        <p:spPr>
          <a:xfrm>
            <a:off x="563034" y="317288"/>
            <a:ext cx="7876116" cy="778087"/>
          </a:xfrm>
        </p:spPr>
        <p:txBody>
          <a:bodyPr/>
          <a:lstStyle/>
          <a:p>
            <a:r>
              <a:rPr lang="en-US" dirty="0"/>
              <a:t>The Real Effective Exchange Rate</a:t>
            </a:r>
          </a:p>
        </p:txBody>
      </p:sp>
      <p:pic>
        <p:nvPicPr>
          <p:cNvPr id="4" name="Picture 3">
            <a:extLst>
              <a:ext uri="{FF2B5EF4-FFF2-40B4-BE49-F238E27FC236}">
                <a16:creationId xmlns:a16="http://schemas.microsoft.com/office/drawing/2014/main" id="{734B4C86-84A9-44C1-9AC3-361E21DBCE73}"/>
              </a:ext>
            </a:extLst>
          </p:cNvPr>
          <p:cNvPicPr>
            <a:picLocks noChangeAspect="1"/>
          </p:cNvPicPr>
          <p:nvPr/>
        </p:nvPicPr>
        <p:blipFill>
          <a:blip r:embed="rId2"/>
          <a:stretch>
            <a:fillRect/>
          </a:stretch>
        </p:blipFill>
        <p:spPr>
          <a:xfrm>
            <a:off x="1401790" y="1342813"/>
            <a:ext cx="6683319" cy="4877223"/>
          </a:xfrm>
          <a:prstGeom prst="rect">
            <a:avLst/>
          </a:prstGeom>
        </p:spPr>
      </p:pic>
    </p:spTree>
    <p:extLst>
      <p:ext uri="{BB962C8B-B14F-4D97-AF65-F5344CB8AC3E}">
        <p14:creationId xmlns:p14="http://schemas.microsoft.com/office/powerpoint/2010/main" val="896398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A6D337-00A5-412D-AAA2-F93DE8428DD3}"/>
              </a:ext>
            </a:extLst>
          </p:cNvPr>
          <p:cNvSpPr>
            <a:spLocks noGrp="1"/>
          </p:cNvSpPr>
          <p:nvPr>
            <p:ph idx="1"/>
          </p:nvPr>
        </p:nvSpPr>
        <p:spPr>
          <a:xfrm>
            <a:off x="2141550" y="834457"/>
            <a:ext cx="4117208" cy="3861831"/>
          </a:xfrm>
        </p:spPr>
        <p:txBody>
          <a:bodyPr/>
          <a:lstStyle/>
          <a:p>
            <a:r>
              <a:rPr lang="en-US" dirty="0"/>
              <a:t>The real exchange rate is only one measure of competitiveness</a:t>
            </a:r>
          </a:p>
          <a:p>
            <a:r>
              <a:rPr lang="en-US" dirty="0"/>
              <a:t>Productivity of the country matters</a:t>
            </a:r>
          </a:p>
          <a:p>
            <a:r>
              <a:rPr lang="en-US" dirty="0"/>
              <a:t>Domestic bottlenecks account for more than 50% of the lack of competitiveness</a:t>
            </a:r>
          </a:p>
          <a:p>
            <a:r>
              <a:rPr lang="en-US" dirty="0"/>
              <a:t>What to do? ---</a:t>
            </a:r>
          </a:p>
          <a:p>
            <a:r>
              <a:rPr lang="en-US" dirty="0"/>
              <a:t>Build better infrastructure, better transport, manage inventories better </a:t>
            </a:r>
            <a:r>
              <a:rPr lang="en-US" dirty="0" err="1"/>
              <a:t>etc</a:t>
            </a:r>
            <a:endParaRPr lang="en-US" dirty="0"/>
          </a:p>
          <a:p>
            <a:endParaRPr lang="en-US" dirty="0"/>
          </a:p>
        </p:txBody>
      </p:sp>
    </p:spTree>
    <p:extLst>
      <p:ext uri="{BB962C8B-B14F-4D97-AF65-F5344CB8AC3E}">
        <p14:creationId xmlns:p14="http://schemas.microsoft.com/office/powerpoint/2010/main" val="19566018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80B51EC-D50B-44E7-B7CB-C9AA41DAC991}"/>
              </a:ext>
            </a:extLst>
          </p:cNvPr>
          <p:cNvSpPr>
            <a:spLocks noGrp="1"/>
          </p:cNvSpPr>
          <p:nvPr>
            <p:ph type="title"/>
          </p:nvPr>
        </p:nvSpPr>
        <p:spPr/>
        <p:txBody>
          <a:bodyPr/>
          <a:lstStyle/>
          <a:p>
            <a:r>
              <a:rPr lang="en-US" dirty="0"/>
              <a:t>Unanswered Questions</a:t>
            </a:r>
          </a:p>
        </p:txBody>
      </p:sp>
      <p:pic>
        <p:nvPicPr>
          <p:cNvPr id="6" name="Content Placeholder 5">
            <a:extLst>
              <a:ext uri="{FF2B5EF4-FFF2-40B4-BE49-F238E27FC236}">
                <a16:creationId xmlns:a16="http://schemas.microsoft.com/office/drawing/2014/main" id="{C7F3E36F-191D-484E-8B40-7DEFAFD805F9}"/>
              </a:ext>
            </a:extLst>
          </p:cNvPr>
          <p:cNvPicPr>
            <a:picLocks noGrp="1" noChangeAspect="1"/>
          </p:cNvPicPr>
          <p:nvPr>
            <p:ph sz="half" idx="1"/>
          </p:nvPr>
        </p:nvPicPr>
        <p:blipFill>
          <a:blip r:embed="rId2"/>
          <a:stretch>
            <a:fillRect/>
          </a:stretch>
        </p:blipFill>
        <p:spPr>
          <a:xfrm>
            <a:off x="677863" y="2276475"/>
            <a:ext cx="4183062" cy="3190875"/>
          </a:xfrm>
        </p:spPr>
      </p:pic>
      <p:sp>
        <p:nvSpPr>
          <p:cNvPr id="8" name="Content Placeholder 7">
            <a:extLst>
              <a:ext uri="{FF2B5EF4-FFF2-40B4-BE49-F238E27FC236}">
                <a16:creationId xmlns:a16="http://schemas.microsoft.com/office/drawing/2014/main" id="{7CB34AB6-DBF0-4B58-9E77-81C1C4B58314}"/>
              </a:ext>
            </a:extLst>
          </p:cNvPr>
          <p:cNvSpPr>
            <a:spLocks noGrp="1"/>
          </p:cNvSpPr>
          <p:nvPr>
            <p:ph sz="half" idx="2"/>
          </p:nvPr>
        </p:nvSpPr>
        <p:spPr/>
        <p:txBody>
          <a:bodyPr/>
          <a:lstStyle/>
          <a:p>
            <a:r>
              <a:rPr lang="en-US" dirty="0"/>
              <a:t>Inflation Rate in India on the left</a:t>
            </a:r>
          </a:p>
          <a:p>
            <a:r>
              <a:rPr lang="en-US" dirty="0"/>
              <a:t>Even after the fall of inflation rate in India in the subsequent years the Indian currency has devalued from 58 (in 2014) to an all time high of 74 (in 2019) – a depreciation of around 25%</a:t>
            </a:r>
          </a:p>
          <a:p>
            <a:r>
              <a:rPr lang="en-US" dirty="0"/>
              <a:t>What industries to focus on?</a:t>
            </a:r>
          </a:p>
        </p:txBody>
      </p:sp>
    </p:spTree>
    <p:extLst>
      <p:ext uri="{BB962C8B-B14F-4D97-AF65-F5344CB8AC3E}">
        <p14:creationId xmlns:p14="http://schemas.microsoft.com/office/powerpoint/2010/main" val="4051502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60878-F1D5-4EBE-8F47-684B3CEFC8EA}"/>
              </a:ext>
            </a:extLst>
          </p:cNvPr>
          <p:cNvSpPr>
            <a:spLocks noGrp="1"/>
          </p:cNvSpPr>
          <p:nvPr>
            <p:ph type="title"/>
          </p:nvPr>
        </p:nvSpPr>
        <p:spPr>
          <a:xfrm>
            <a:off x="677335" y="609600"/>
            <a:ext cx="8596668" cy="784194"/>
          </a:xfrm>
        </p:spPr>
        <p:txBody>
          <a:bodyPr/>
          <a:lstStyle/>
          <a:p>
            <a:r>
              <a:rPr lang="en-US" dirty="0"/>
              <a:t>The Goldilocks Rate</a:t>
            </a:r>
          </a:p>
        </p:txBody>
      </p:sp>
      <p:sp>
        <p:nvSpPr>
          <p:cNvPr id="3" name="Text Placeholder 2">
            <a:extLst>
              <a:ext uri="{FF2B5EF4-FFF2-40B4-BE49-F238E27FC236}">
                <a16:creationId xmlns:a16="http://schemas.microsoft.com/office/drawing/2014/main" id="{27A3C1B9-58F3-43AF-86FE-A0D87FEAAA14}"/>
              </a:ext>
            </a:extLst>
          </p:cNvPr>
          <p:cNvSpPr>
            <a:spLocks noGrp="1"/>
          </p:cNvSpPr>
          <p:nvPr>
            <p:ph type="body" idx="1"/>
          </p:nvPr>
        </p:nvSpPr>
        <p:spPr>
          <a:xfrm>
            <a:off x="606313" y="1462596"/>
            <a:ext cx="9096979" cy="3932807"/>
          </a:xfrm>
        </p:spPr>
        <p:txBody>
          <a:bodyPr>
            <a:noAutofit/>
          </a:bodyPr>
          <a:lstStyle/>
          <a:p>
            <a:pPr marL="285750" indent="-285750">
              <a:buFont typeface="Arial" panose="020B0604020202020204" pitchFamily="34" charset="0"/>
              <a:buChar char="•"/>
            </a:pPr>
            <a:r>
              <a:rPr lang="en-US" sz="1600" dirty="0"/>
              <a:t>The Non-Economist ( Consumer View) – Strengthen the Rupee – Increase spending power</a:t>
            </a:r>
          </a:p>
          <a:p>
            <a:pPr marL="285750" indent="-285750">
              <a:buFont typeface="Arial" panose="020B0604020202020204" pitchFamily="34" charset="0"/>
              <a:buChar char="•"/>
            </a:pPr>
            <a:r>
              <a:rPr lang="en-US" sz="1600" dirty="0"/>
              <a:t>The Economist View – Undervalue – Helps exports and tourism</a:t>
            </a:r>
          </a:p>
          <a:p>
            <a:pPr marL="285750" indent="-285750">
              <a:buFont typeface="Arial" panose="020B0604020202020204" pitchFamily="34" charset="0"/>
              <a:buChar char="•"/>
            </a:pPr>
            <a:r>
              <a:rPr lang="en-US" sz="1600" dirty="0"/>
              <a:t>Author suggests: Undervaluation is a subsidy to domestic producers paid for by domestic consumers and savers </a:t>
            </a:r>
          </a:p>
          <a:p>
            <a:pPr marL="285750" indent="-285750">
              <a:buFont typeface="Arial" panose="020B0604020202020204" pitchFamily="34" charset="0"/>
              <a:buChar char="•"/>
            </a:pPr>
            <a:r>
              <a:rPr lang="en-US" sz="1600" dirty="0"/>
              <a:t>An undervalued exchange rate might have made sense in the past for countries that had weak firms and small domestic markets. India is in a very different position today from the export-led East Asian tigers when they embarked on their growth path. The ideal exchange rate for India is neither strong nor weak, it is just right. </a:t>
            </a:r>
          </a:p>
        </p:txBody>
      </p:sp>
    </p:spTree>
    <p:extLst>
      <p:ext uri="{BB962C8B-B14F-4D97-AF65-F5344CB8AC3E}">
        <p14:creationId xmlns:p14="http://schemas.microsoft.com/office/powerpoint/2010/main" val="2838994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A2C9B03-0715-4086-9C00-CB0CFE081ED4}"/>
              </a:ext>
            </a:extLst>
          </p:cNvPr>
          <p:cNvSpPr>
            <a:spLocks noGrp="1"/>
          </p:cNvSpPr>
          <p:nvPr>
            <p:ph type="title"/>
          </p:nvPr>
        </p:nvSpPr>
        <p:spPr>
          <a:xfrm>
            <a:off x="677334" y="609600"/>
            <a:ext cx="8596668" cy="1361243"/>
          </a:xfrm>
        </p:spPr>
        <p:txBody>
          <a:bodyPr>
            <a:normAutofit/>
          </a:bodyPr>
          <a:lstStyle/>
          <a:p>
            <a:r>
              <a:rPr lang="en-US" dirty="0"/>
              <a:t>To maintain orderly movement of the rupee versus other currencies:</a:t>
            </a:r>
          </a:p>
        </p:txBody>
      </p:sp>
      <p:sp>
        <p:nvSpPr>
          <p:cNvPr id="5" name="Content Placeholder 4">
            <a:extLst>
              <a:ext uri="{FF2B5EF4-FFF2-40B4-BE49-F238E27FC236}">
                <a16:creationId xmlns:a16="http://schemas.microsoft.com/office/drawing/2014/main" id="{F8991C9C-91F1-4D25-A0A9-201153BF75A6}"/>
              </a:ext>
            </a:extLst>
          </p:cNvPr>
          <p:cNvSpPr>
            <a:spLocks noGrp="1"/>
          </p:cNvSpPr>
          <p:nvPr>
            <p:ph idx="1"/>
          </p:nvPr>
        </p:nvSpPr>
        <p:spPr>
          <a:xfrm>
            <a:off x="677334" y="2196100"/>
            <a:ext cx="8596668" cy="3325812"/>
          </a:xfrm>
        </p:spPr>
        <p:txBody>
          <a:bodyPr/>
          <a:lstStyle/>
          <a:p>
            <a:r>
              <a:rPr lang="en-US" dirty="0"/>
              <a:t>First, good policies that ensure macroeconomic stability and convinces investors their money is safe over the medium term </a:t>
            </a:r>
          </a:p>
          <a:p>
            <a:r>
              <a:rPr lang="en-US" dirty="0"/>
              <a:t>Second, focus on attracting stable capital flows that will stay for the long run. This means resisting the temptation to open up too much to short-term- as well as foreign currency denominated debt flows in good times, no matter how low an interest rate they charge. </a:t>
            </a:r>
          </a:p>
          <a:p>
            <a:r>
              <a:rPr lang="en-US" dirty="0"/>
              <a:t>Finally, the Government has been encouraging foreign investors to “Make in India”. One offshoot of this campaign has been a sizeable rise in foreign direct investment, the most stable sort of investment. </a:t>
            </a:r>
          </a:p>
        </p:txBody>
      </p:sp>
    </p:spTree>
    <p:extLst>
      <p:ext uri="{BB962C8B-B14F-4D97-AF65-F5344CB8AC3E}">
        <p14:creationId xmlns:p14="http://schemas.microsoft.com/office/powerpoint/2010/main" val="2161622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D004E-3533-47D5-A001-DD476412857D}"/>
              </a:ext>
            </a:extLst>
          </p:cNvPr>
          <p:cNvSpPr>
            <a:spLocks noGrp="1"/>
          </p:cNvSpPr>
          <p:nvPr>
            <p:ph type="title"/>
          </p:nvPr>
        </p:nvSpPr>
        <p:spPr/>
        <p:txBody>
          <a:bodyPr/>
          <a:lstStyle/>
          <a:p>
            <a:r>
              <a:rPr lang="en-US" dirty="0"/>
              <a:t>FDI in India</a:t>
            </a:r>
          </a:p>
        </p:txBody>
      </p:sp>
      <p:pic>
        <p:nvPicPr>
          <p:cNvPr id="5" name="Content Placeholder 4">
            <a:extLst>
              <a:ext uri="{FF2B5EF4-FFF2-40B4-BE49-F238E27FC236}">
                <a16:creationId xmlns:a16="http://schemas.microsoft.com/office/drawing/2014/main" id="{60E6440C-E1A0-4E8C-87B6-3A663BEB27BA}"/>
              </a:ext>
            </a:extLst>
          </p:cNvPr>
          <p:cNvPicPr>
            <a:picLocks noGrp="1" noChangeAspect="1"/>
          </p:cNvPicPr>
          <p:nvPr>
            <p:ph idx="1"/>
          </p:nvPr>
        </p:nvPicPr>
        <p:blipFill>
          <a:blip r:embed="rId2"/>
          <a:stretch>
            <a:fillRect/>
          </a:stretch>
        </p:blipFill>
        <p:spPr>
          <a:xfrm>
            <a:off x="1436222" y="1660125"/>
            <a:ext cx="7079593" cy="4030090"/>
          </a:xfrm>
        </p:spPr>
      </p:pic>
    </p:spTree>
    <p:extLst>
      <p:ext uri="{BB962C8B-B14F-4D97-AF65-F5344CB8AC3E}">
        <p14:creationId xmlns:p14="http://schemas.microsoft.com/office/powerpoint/2010/main" val="1850064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907B3-FC86-4709-A8E1-5477DAD2D163}"/>
              </a:ext>
            </a:extLst>
          </p:cNvPr>
          <p:cNvSpPr>
            <a:spLocks noGrp="1"/>
          </p:cNvSpPr>
          <p:nvPr>
            <p:ph type="title"/>
          </p:nvPr>
        </p:nvSpPr>
        <p:spPr/>
        <p:txBody>
          <a:bodyPr/>
          <a:lstStyle/>
          <a:p>
            <a:r>
              <a:rPr lang="en-US" dirty="0"/>
              <a:t>Current Economic Scenario</a:t>
            </a:r>
          </a:p>
        </p:txBody>
      </p:sp>
      <p:sp>
        <p:nvSpPr>
          <p:cNvPr id="3" name="Content Placeholder 2">
            <a:extLst>
              <a:ext uri="{FF2B5EF4-FFF2-40B4-BE49-F238E27FC236}">
                <a16:creationId xmlns:a16="http://schemas.microsoft.com/office/drawing/2014/main" id="{3A6241DB-073E-4FE9-ADA6-D83C75968401}"/>
              </a:ext>
            </a:extLst>
          </p:cNvPr>
          <p:cNvSpPr>
            <a:spLocks noGrp="1"/>
          </p:cNvSpPr>
          <p:nvPr>
            <p:ph idx="1"/>
          </p:nvPr>
        </p:nvSpPr>
        <p:spPr>
          <a:xfrm>
            <a:off x="677334" y="1627929"/>
            <a:ext cx="8596668" cy="3880773"/>
          </a:xfrm>
        </p:spPr>
        <p:txBody>
          <a:bodyPr>
            <a:normAutofit fontScale="92500" lnSpcReduction="10000"/>
          </a:bodyPr>
          <a:lstStyle/>
          <a:p>
            <a:r>
              <a:rPr lang="en-US" dirty="0"/>
              <a:t>Economic Slowdown- </a:t>
            </a:r>
          </a:p>
          <a:p>
            <a:pPr marL="0" indent="0">
              <a:buNone/>
            </a:pPr>
            <a:r>
              <a:rPr lang="en-US" dirty="0"/>
              <a:t>INDIA: GDP growth rate of 5% (first quarter FY20) on a base of 2.9 trillion dollar economy</a:t>
            </a:r>
            <a:br>
              <a:rPr lang="en-US" dirty="0"/>
            </a:br>
            <a:r>
              <a:rPr lang="en-US" dirty="0"/>
              <a:t>CHINA: Even during the trade war has managed to get 6.3% growth rate ( 27-year low) in GDP on a base of 13 trillion dollar economy</a:t>
            </a:r>
          </a:p>
          <a:p>
            <a:r>
              <a:rPr lang="en-US" dirty="0"/>
              <a:t>Demonetization- Failure of Indian Govt – Reduced Cash in hand in a cash driven economy – led to decrease in corporate investment by 60% which affected manufacturing and construction industries</a:t>
            </a:r>
            <a:br>
              <a:rPr lang="en-US" dirty="0"/>
            </a:br>
            <a:r>
              <a:rPr lang="en-US" dirty="0"/>
              <a:t>99.3% came back</a:t>
            </a:r>
            <a:br>
              <a:rPr lang="en-US" dirty="0"/>
            </a:br>
            <a:r>
              <a:rPr lang="en-US" dirty="0"/>
              <a:t>Nepal, Bhutan, NRI, donation boxes, poor people</a:t>
            </a:r>
          </a:p>
          <a:p>
            <a:r>
              <a:rPr lang="en-US" dirty="0"/>
              <a:t>Budget 2019 – Increased custom duties and GST (goods and service tax) on import – Foreign Investors pulled out $ 22.5 bn in past few months</a:t>
            </a:r>
          </a:p>
          <a:p>
            <a:r>
              <a:rPr lang="en-US" dirty="0"/>
              <a:t>Unemployment Rate – Highest in the past 45 years (~ 7%)</a:t>
            </a:r>
          </a:p>
        </p:txBody>
      </p:sp>
    </p:spTree>
    <p:extLst>
      <p:ext uri="{BB962C8B-B14F-4D97-AF65-F5344CB8AC3E}">
        <p14:creationId xmlns:p14="http://schemas.microsoft.com/office/powerpoint/2010/main" val="927286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92AB54-78F7-4A35-BDBB-F8217F00EDA4}"/>
              </a:ext>
            </a:extLst>
          </p:cNvPr>
          <p:cNvSpPr>
            <a:spLocks noGrp="1"/>
          </p:cNvSpPr>
          <p:nvPr>
            <p:ph idx="1"/>
          </p:nvPr>
        </p:nvSpPr>
        <p:spPr/>
        <p:txBody>
          <a:bodyPr/>
          <a:lstStyle/>
          <a:p>
            <a:r>
              <a:rPr lang="en-US" dirty="0"/>
              <a:t>Public Sector Banks merged – now 12 from 27 –to reduce NPA – makes less sense for the economy</a:t>
            </a:r>
          </a:p>
          <a:p>
            <a:r>
              <a:rPr lang="en-US" dirty="0"/>
              <a:t>2.4 lakh crore of bad debts written off in public banks</a:t>
            </a:r>
          </a:p>
          <a:p>
            <a:r>
              <a:rPr lang="en-US" dirty="0"/>
              <a:t>17.6 lakh crores taken from RBI funds</a:t>
            </a:r>
          </a:p>
        </p:txBody>
      </p:sp>
    </p:spTree>
    <p:extLst>
      <p:ext uri="{BB962C8B-B14F-4D97-AF65-F5344CB8AC3E}">
        <p14:creationId xmlns:p14="http://schemas.microsoft.com/office/powerpoint/2010/main" val="1344699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EF653-62DD-40B5-9C5B-1497ED59477E}"/>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7B24D32B-7C0B-428C-8F21-4C05FBF99143}"/>
              </a:ext>
            </a:extLst>
          </p:cNvPr>
          <p:cNvSpPr>
            <a:spLocks noGrp="1"/>
          </p:cNvSpPr>
          <p:nvPr>
            <p:ph idx="1"/>
          </p:nvPr>
        </p:nvSpPr>
        <p:spPr>
          <a:xfrm>
            <a:off x="677334" y="1681195"/>
            <a:ext cx="8596668" cy="3880773"/>
          </a:xfrm>
        </p:spPr>
        <p:txBody>
          <a:bodyPr/>
          <a:lstStyle/>
          <a:p>
            <a:endParaRPr lang="en-US" dirty="0"/>
          </a:p>
          <a:p>
            <a:r>
              <a:rPr lang="en-US" dirty="0"/>
              <a:t>International Trade</a:t>
            </a:r>
          </a:p>
          <a:p>
            <a:r>
              <a:rPr lang="en-US" dirty="0"/>
              <a:t>Exchange Rate</a:t>
            </a:r>
          </a:p>
          <a:p>
            <a:r>
              <a:rPr lang="en-US" dirty="0"/>
              <a:t>Goldilocks Rate</a:t>
            </a:r>
          </a:p>
          <a:p>
            <a:r>
              <a:rPr lang="en-US" dirty="0"/>
              <a:t>Foreign Direct Investment</a:t>
            </a:r>
          </a:p>
          <a:p>
            <a:r>
              <a:rPr lang="en-US" dirty="0"/>
              <a:t>The Scenario Now</a:t>
            </a:r>
          </a:p>
          <a:p>
            <a:r>
              <a:rPr lang="en-US" dirty="0"/>
              <a:t>Conclusion</a:t>
            </a:r>
          </a:p>
        </p:txBody>
      </p:sp>
    </p:spTree>
    <p:extLst>
      <p:ext uri="{BB962C8B-B14F-4D97-AF65-F5344CB8AC3E}">
        <p14:creationId xmlns:p14="http://schemas.microsoft.com/office/powerpoint/2010/main" val="31453427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7012D-0A7E-4960-A714-7657D8BF1142}"/>
              </a:ext>
            </a:extLst>
          </p:cNvPr>
          <p:cNvSpPr>
            <a:spLocks noGrp="1"/>
          </p:cNvSpPr>
          <p:nvPr>
            <p:ph type="title"/>
          </p:nvPr>
        </p:nvSpPr>
        <p:spPr/>
        <p:txBody>
          <a:bodyPr/>
          <a:lstStyle/>
          <a:p>
            <a:r>
              <a:rPr lang="en-US" dirty="0"/>
              <a:t>Ideas and Analysis</a:t>
            </a:r>
          </a:p>
        </p:txBody>
      </p:sp>
      <p:sp>
        <p:nvSpPr>
          <p:cNvPr id="3" name="Content Placeholder 2">
            <a:extLst>
              <a:ext uri="{FF2B5EF4-FFF2-40B4-BE49-F238E27FC236}">
                <a16:creationId xmlns:a16="http://schemas.microsoft.com/office/drawing/2014/main" id="{4D5CD72C-8993-4A81-A2BE-5E16AF3D5AB8}"/>
              </a:ext>
            </a:extLst>
          </p:cNvPr>
          <p:cNvSpPr>
            <a:spLocks noGrp="1"/>
          </p:cNvSpPr>
          <p:nvPr>
            <p:ph idx="1"/>
          </p:nvPr>
        </p:nvSpPr>
        <p:spPr>
          <a:xfrm>
            <a:off x="677334" y="1734461"/>
            <a:ext cx="8596668" cy="3880773"/>
          </a:xfrm>
        </p:spPr>
        <p:txBody>
          <a:bodyPr/>
          <a:lstStyle/>
          <a:p>
            <a:r>
              <a:rPr lang="en-US" dirty="0"/>
              <a:t>India now has a say in international matters and is a part of multilateral and bilateral treaties but it is yet to build its place</a:t>
            </a:r>
          </a:p>
          <a:p>
            <a:r>
              <a:rPr lang="en-US" dirty="0"/>
              <a:t>The international bodies are still dominated by the G7 nations( US, UK, Canada, France, Germany, Italy , Japan)</a:t>
            </a:r>
          </a:p>
          <a:p>
            <a:r>
              <a:rPr lang="en-US" dirty="0"/>
              <a:t>Author praises India’s efforts in engaging in BRICS	( Brazil, Russia, India, China, S. Africa)</a:t>
            </a:r>
          </a:p>
          <a:p>
            <a:r>
              <a:rPr lang="en-US" dirty="0"/>
              <a:t>India should build a relationship with other emerging nations, build capacity, focus on providing good education and building capabilities</a:t>
            </a:r>
          </a:p>
        </p:txBody>
      </p:sp>
    </p:spTree>
    <p:extLst>
      <p:ext uri="{BB962C8B-B14F-4D97-AF65-F5344CB8AC3E}">
        <p14:creationId xmlns:p14="http://schemas.microsoft.com/office/powerpoint/2010/main" val="3551928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63370-69EA-4860-953A-766E0C586A76}"/>
              </a:ext>
            </a:extLst>
          </p:cNvPr>
          <p:cNvSpPr>
            <a:spLocks noGrp="1"/>
          </p:cNvSpPr>
          <p:nvPr>
            <p:ph type="title"/>
          </p:nvPr>
        </p:nvSpPr>
        <p:spPr/>
        <p:txBody>
          <a:bodyPr/>
          <a:lstStyle/>
          <a:p>
            <a:r>
              <a:rPr lang="en-US" dirty="0"/>
              <a:t>Final Thoughts</a:t>
            </a:r>
          </a:p>
        </p:txBody>
      </p:sp>
      <p:sp>
        <p:nvSpPr>
          <p:cNvPr id="3" name="Content Placeholder 2">
            <a:extLst>
              <a:ext uri="{FF2B5EF4-FFF2-40B4-BE49-F238E27FC236}">
                <a16:creationId xmlns:a16="http://schemas.microsoft.com/office/drawing/2014/main" id="{727E72E8-B859-4159-AAB8-1DD8A762B5E9}"/>
              </a:ext>
            </a:extLst>
          </p:cNvPr>
          <p:cNvSpPr>
            <a:spLocks noGrp="1"/>
          </p:cNvSpPr>
          <p:nvPr>
            <p:ph idx="1"/>
          </p:nvPr>
        </p:nvSpPr>
        <p:spPr>
          <a:xfrm>
            <a:off x="677334" y="1707828"/>
            <a:ext cx="8596668" cy="3880773"/>
          </a:xfrm>
        </p:spPr>
        <p:txBody>
          <a:bodyPr/>
          <a:lstStyle/>
          <a:p>
            <a:r>
              <a:rPr lang="en-US" dirty="0"/>
              <a:t>Covered good points and backed them with relevant data but failed to mention the effects in the long term</a:t>
            </a:r>
          </a:p>
          <a:p>
            <a:r>
              <a:rPr lang="en-US" dirty="0"/>
              <a:t>Did not cover the industries India could focus on, the GDP drivers and about how Reserve Bank of India could play an important role in building the nation</a:t>
            </a:r>
          </a:p>
          <a:p>
            <a:r>
              <a:rPr lang="en-US" dirty="0"/>
              <a:t>Focused more on the positive aspects of the economy while it could have been a good mixture of negative things which India could improve upon</a:t>
            </a:r>
          </a:p>
          <a:p>
            <a:r>
              <a:rPr lang="en-US" dirty="0"/>
              <a:t>Could have talked about the intervention of government in making/influencing the decisions of RBI (which made him leave his office shortly after (6 months later) this talk took place</a:t>
            </a:r>
          </a:p>
        </p:txBody>
      </p:sp>
    </p:spTree>
    <p:extLst>
      <p:ext uri="{BB962C8B-B14F-4D97-AF65-F5344CB8AC3E}">
        <p14:creationId xmlns:p14="http://schemas.microsoft.com/office/powerpoint/2010/main" val="4048522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2A61A-44C1-455D-BB2B-4DD050DAF84B}"/>
              </a:ext>
            </a:extLst>
          </p:cNvPr>
          <p:cNvSpPr>
            <a:spLocks noGrp="1"/>
          </p:cNvSpPr>
          <p:nvPr>
            <p:ph type="title"/>
          </p:nvPr>
        </p:nvSpPr>
        <p:spPr>
          <a:xfrm>
            <a:off x="819377" y="2642586"/>
            <a:ext cx="8596668" cy="1320800"/>
          </a:xfrm>
        </p:spPr>
        <p:txBody>
          <a:bodyPr/>
          <a:lstStyle/>
          <a:p>
            <a:r>
              <a:rPr lang="en-US" dirty="0"/>
              <a:t>Thank you very much for your time!!!</a:t>
            </a:r>
          </a:p>
        </p:txBody>
      </p:sp>
    </p:spTree>
    <p:extLst>
      <p:ext uri="{BB962C8B-B14F-4D97-AF65-F5344CB8AC3E}">
        <p14:creationId xmlns:p14="http://schemas.microsoft.com/office/powerpoint/2010/main" val="1146089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31C9-0AC1-47A1-BB8F-6B1D71BBC459}"/>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DBCAD03A-1376-40BA-9143-5D8E20E439A6}"/>
              </a:ext>
            </a:extLst>
          </p:cNvPr>
          <p:cNvSpPr>
            <a:spLocks noGrp="1"/>
          </p:cNvSpPr>
          <p:nvPr>
            <p:ph idx="1"/>
          </p:nvPr>
        </p:nvSpPr>
        <p:spPr/>
        <p:txBody>
          <a:bodyPr/>
          <a:lstStyle/>
          <a:p>
            <a:r>
              <a:rPr lang="en-US" dirty="0"/>
              <a:t>Global Economy is struggling to achieve pre recession growth rate</a:t>
            </a:r>
            <a:br>
              <a:rPr lang="en-US" dirty="0"/>
            </a:br>
            <a:r>
              <a:rPr lang="en-US" dirty="0"/>
              <a:t>IMF downgrades its growth forecasts, </a:t>
            </a:r>
          </a:p>
          <a:p>
            <a:r>
              <a:rPr lang="en-US" dirty="0"/>
              <a:t>Slow Recovery due to debt overhang (households, banks, governments)</a:t>
            </a:r>
          </a:p>
          <a:p>
            <a:r>
              <a:rPr lang="en-US" dirty="0"/>
              <a:t>Does writing down debt makes sense?</a:t>
            </a:r>
          </a:p>
          <a:p>
            <a:r>
              <a:rPr lang="en-US" dirty="0"/>
              <a:t>The road ahead for emerging markets</a:t>
            </a:r>
            <a:br>
              <a:rPr lang="en-US" dirty="0"/>
            </a:br>
            <a:r>
              <a:rPr lang="en-US" dirty="0"/>
              <a:t>Industrial countries are engaged in aggressive monetary policies and emerging markets like India’s always faces a risk of capital outflow if foreign investors see it as a risky investment</a:t>
            </a:r>
          </a:p>
        </p:txBody>
      </p:sp>
    </p:spTree>
    <p:extLst>
      <p:ext uri="{BB962C8B-B14F-4D97-AF65-F5344CB8AC3E}">
        <p14:creationId xmlns:p14="http://schemas.microsoft.com/office/powerpoint/2010/main" val="4162953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2FB17-4368-4A0D-B52B-2C7C89BB5C5D}"/>
              </a:ext>
            </a:extLst>
          </p:cNvPr>
          <p:cNvSpPr>
            <a:spLocks noGrp="1"/>
          </p:cNvSpPr>
          <p:nvPr>
            <p:ph type="title"/>
          </p:nvPr>
        </p:nvSpPr>
        <p:spPr/>
        <p:txBody>
          <a:bodyPr/>
          <a:lstStyle/>
          <a:p>
            <a:r>
              <a:rPr lang="en-US" dirty="0"/>
              <a:t>What should we do?</a:t>
            </a:r>
          </a:p>
        </p:txBody>
      </p:sp>
      <p:sp>
        <p:nvSpPr>
          <p:cNvPr id="3" name="Content Placeholder 2">
            <a:extLst>
              <a:ext uri="{FF2B5EF4-FFF2-40B4-BE49-F238E27FC236}">
                <a16:creationId xmlns:a16="http://schemas.microsoft.com/office/drawing/2014/main" id="{6DAD8E45-1759-4917-8341-FFCA655A04BC}"/>
              </a:ext>
            </a:extLst>
          </p:cNvPr>
          <p:cNvSpPr>
            <a:spLocks noGrp="1"/>
          </p:cNvSpPr>
          <p:nvPr>
            <p:ph idx="1"/>
          </p:nvPr>
        </p:nvSpPr>
        <p:spPr/>
        <p:txBody>
          <a:bodyPr/>
          <a:lstStyle/>
          <a:p>
            <a:r>
              <a:rPr lang="en-US" dirty="0"/>
              <a:t>Promote strong and sustainable growth</a:t>
            </a:r>
          </a:p>
          <a:p>
            <a:r>
              <a:rPr lang="en-US" dirty="0"/>
              <a:t>Monetary Policy- Now a whole committee will form the policy rather than a single person</a:t>
            </a:r>
          </a:p>
          <a:p>
            <a:r>
              <a:rPr lang="en-US" dirty="0"/>
              <a:t>Clean up the stressed assets in banking</a:t>
            </a:r>
            <a:br>
              <a:rPr lang="en-US" dirty="0"/>
            </a:br>
            <a:r>
              <a:rPr lang="en-US" dirty="0"/>
              <a:t>No functioning bankruptcy system, </a:t>
            </a:r>
            <a:br>
              <a:rPr lang="en-US" dirty="0"/>
            </a:br>
            <a:r>
              <a:rPr lang="en-US" dirty="0"/>
              <a:t>SBI lost $1.28 bn, PNB lost $2bn</a:t>
            </a:r>
            <a:br>
              <a:rPr lang="en-US" dirty="0"/>
            </a:br>
            <a:r>
              <a:rPr lang="en-US" dirty="0"/>
              <a:t>looking forward to clearing the Non Performing Assets</a:t>
            </a:r>
          </a:p>
        </p:txBody>
      </p:sp>
    </p:spTree>
    <p:extLst>
      <p:ext uri="{BB962C8B-B14F-4D97-AF65-F5344CB8AC3E}">
        <p14:creationId xmlns:p14="http://schemas.microsoft.com/office/powerpoint/2010/main" val="2952886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1">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5">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Shape 27">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D71891A-9774-48A6-BB78-F822ABD5F956}"/>
              </a:ext>
            </a:extLst>
          </p:cNvPr>
          <p:cNvSpPr>
            <a:spLocks noGrp="1"/>
          </p:cNvSpPr>
          <p:nvPr>
            <p:ph type="title"/>
          </p:nvPr>
        </p:nvSpPr>
        <p:spPr>
          <a:xfrm>
            <a:off x="7181723" y="609600"/>
            <a:ext cx="4512989" cy="2227730"/>
          </a:xfrm>
        </p:spPr>
        <p:txBody>
          <a:bodyPr anchor="ctr">
            <a:normAutofit/>
          </a:bodyPr>
          <a:lstStyle/>
          <a:p>
            <a:r>
              <a:rPr lang="en-US" dirty="0">
                <a:solidFill>
                  <a:srgbClr val="FFFFFF"/>
                </a:solidFill>
              </a:rPr>
              <a:t>International Trade</a:t>
            </a:r>
            <a:br>
              <a:rPr lang="en-US" dirty="0">
                <a:solidFill>
                  <a:srgbClr val="FFFFFF"/>
                </a:solidFill>
              </a:rPr>
            </a:br>
            <a:endParaRPr lang="en-US" dirty="0">
              <a:solidFill>
                <a:srgbClr val="FFFFFF"/>
              </a:solidFill>
            </a:endParaRPr>
          </a:p>
        </p:txBody>
      </p:sp>
      <p:pic>
        <p:nvPicPr>
          <p:cNvPr id="5" name="Picture 4">
            <a:extLst>
              <a:ext uri="{FF2B5EF4-FFF2-40B4-BE49-F238E27FC236}">
                <a16:creationId xmlns:a16="http://schemas.microsoft.com/office/drawing/2014/main" id="{A8B6812D-96FF-45F0-ABAD-74B9E94E8705}"/>
              </a:ext>
            </a:extLst>
          </p:cNvPr>
          <p:cNvPicPr>
            <a:picLocks noChangeAspect="1"/>
          </p:cNvPicPr>
          <p:nvPr/>
        </p:nvPicPr>
        <p:blipFill>
          <a:blip r:embed="rId2"/>
          <a:stretch>
            <a:fillRect/>
          </a:stretch>
        </p:blipFill>
        <p:spPr>
          <a:xfrm>
            <a:off x="182156" y="1327858"/>
            <a:ext cx="6015475" cy="4707110"/>
          </a:xfrm>
          <a:prstGeom prst="rect">
            <a:avLst/>
          </a:prstGeom>
        </p:spPr>
      </p:pic>
      <p:sp>
        <p:nvSpPr>
          <p:cNvPr id="3" name="Content Placeholder 2">
            <a:extLst>
              <a:ext uri="{FF2B5EF4-FFF2-40B4-BE49-F238E27FC236}">
                <a16:creationId xmlns:a16="http://schemas.microsoft.com/office/drawing/2014/main" id="{B515F990-576F-4B09-AD90-59502CC8A1E8}"/>
              </a:ext>
            </a:extLst>
          </p:cNvPr>
          <p:cNvSpPr>
            <a:spLocks noGrp="1"/>
          </p:cNvSpPr>
          <p:nvPr>
            <p:ph idx="1"/>
          </p:nvPr>
        </p:nvSpPr>
        <p:spPr>
          <a:xfrm>
            <a:off x="7140077" y="1851667"/>
            <a:ext cx="4512988" cy="4726686"/>
          </a:xfrm>
        </p:spPr>
        <p:txBody>
          <a:bodyPr anchor="t">
            <a:normAutofit/>
          </a:bodyPr>
          <a:lstStyle/>
          <a:p>
            <a:r>
              <a:rPr lang="en-US" sz="1500" dirty="0">
                <a:solidFill>
                  <a:srgbClr val="FFFFFF"/>
                </a:solidFill>
              </a:rPr>
              <a:t>Global trade is growing slowly than the global output</a:t>
            </a:r>
          </a:p>
          <a:p>
            <a:br>
              <a:rPr lang="en-US" sz="1500" dirty="0">
                <a:solidFill>
                  <a:srgbClr val="FFFFFF"/>
                </a:solidFill>
              </a:rPr>
            </a:br>
            <a:r>
              <a:rPr lang="en-US" sz="1500" dirty="0">
                <a:solidFill>
                  <a:srgbClr val="FFFFFF"/>
                </a:solidFill>
                <a:sym typeface="Wingdings" panose="05000000000000000000" pitchFamily="2" charset="2"/>
              </a:rPr>
              <a:t></a:t>
            </a:r>
            <a:r>
              <a:rPr lang="en-US" sz="1500" dirty="0">
                <a:solidFill>
                  <a:srgbClr val="FFFFFF"/>
                </a:solidFill>
              </a:rPr>
              <a:t>as countries get richer, non-traded services constitute a greater fraction of GDP, causing GDP to grow faster than trade</a:t>
            </a:r>
          </a:p>
          <a:p>
            <a:br>
              <a:rPr lang="en-US" sz="1500" dirty="0">
                <a:solidFill>
                  <a:srgbClr val="FFFFFF"/>
                </a:solidFill>
              </a:rPr>
            </a:br>
            <a:r>
              <a:rPr lang="en-US" sz="1500" dirty="0">
                <a:solidFill>
                  <a:srgbClr val="FFFFFF"/>
                </a:solidFill>
                <a:sym typeface="Wingdings" panose="05000000000000000000" pitchFamily="2" charset="2"/>
              </a:rPr>
              <a:t></a:t>
            </a:r>
            <a:r>
              <a:rPr lang="en-US" sz="1500" dirty="0">
                <a:solidFill>
                  <a:srgbClr val="FFFFFF"/>
                </a:solidFill>
              </a:rPr>
              <a:t>with trade-intensive capital goods’ investment muted because of global overcapacity, trade grows more slowly than GDP.</a:t>
            </a:r>
          </a:p>
          <a:p>
            <a:r>
              <a:rPr lang="en-US" sz="1500" dirty="0">
                <a:solidFill>
                  <a:srgbClr val="FFFFFF"/>
                </a:solidFill>
              </a:rPr>
              <a:t>India lost competitiveness due to change in commodity prices and it could not cope up</a:t>
            </a:r>
          </a:p>
        </p:txBody>
      </p:sp>
    </p:spTree>
    <p:extLst>
      <p:ext uri="{BB962C8B-B14F-4D97-AF65-F5344CB8AC3E}">
        <p14:creationId xmlns:p14="http://schemas.microsoft.com/office/powerpoint/2010/main" val="3805249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609316A9-990D-4EC3-A671-70EE5C1493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38" name="Straight Connector 37">
              <a:extLst>
                <a:ext uri="{FF2B5EF4-FFF2-40B4-BE49-F238E27FC236}">
                  <a16:creationId xmlns:a16="http://schemas.microsoft.com/office/drawing/2014/main" id="{9B0C6109-9159-49CA-AD7A-F9035539DB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86F14F5-308C-4EB6-87AB-05DE9501B1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40" name="Rectangle 23">
              <a:extLst>
                <a:ext uri="{FF2B5EF4-FFF2-40B4-BE49-F238E27FC236}">
                  <a16:creationId xmlns:a16="http://schemas.microsoft.com/office/drawing/2014/main" id="{BA032363-A188-47C5-9D59-9B788809DC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1" name="Rectangle 25">
              <a:extLst>
                <a:ext uri="{FF2B5EF4-FFF2-40B4-BE49-F238E27FC236}">
                  <a16:creationId xmlns:a16="http://schemas.microsoft.com/office/drawing/2014/main" id="{2C4077DF-6BB9-4069-AD28-6B1664EBB0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2" name="Isosceles Triangle 41">
              <a:extLst>
                <a:ext uri="{FF2B5EF4-FFF2-40B4-BE49-F238E27FC236}">
                  <a16:creationId xmlns:a16="http://schemas.microsoft.com/office/drawing/2014/main" id="{1D2B8B50-3419-41ED-9A9F-3CF9EEB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43" name="Rectangle 27">
              <a:extLst>
                <a:ext uri="{FF2B5EF4-FFF2-40B4-BE49-F238E27FC236}">
                  <a16:creationId xmlns:a16="http://schemas.microsoft.com/office/drawing/2014/main" id="{5C640498-2E73-4FA2-BEB6-C3596A458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4" name="Rectangle 28">
              <a:extLst>
                <a:ext uri="{FF2B5EF4-FFF2-40B4-BE49-F238E27FC236}">
                  <a16:creationId xmlns:a16="http://schemas.microsoft.com/office/drawing/2014/main" id="{3240EEFC-4112-4C39-A816-C815774F6D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5" name="Rectangle 29">
              <a:extLst>
                <a:ext uri="{FF2B5EF4-FFF2-40B4-BE49-F238E27FC236}">
                  <a16:creationId xmlns:a16="http://schemas.microsoft.com/office/drawing/2014/main" id="{ADF362B0-03EA-4800-9FAA-9F128587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46" name="Isosceles Triangle 45">
              <a:extLst>
                <a:ext uri="{FF2B5EF4-FFF2-40B4-BE49-F238E27FC236}">
                  <a16:creationId xmlns:a16="http://schemas.microsoft.com/office/drawing/2014/main" id="{0BA84559-2F4C-4795-9246-4C563F942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7" name="Isosceles Triangle 46">
              <a:extLst>
                <a:ext uri="{FF2B5EF4-FFF2-40B4-BE49-F238E27FC236}">
                  <a16:creationId xmlns:a16="http://schemas.microsoft.com/office/drawing/2014/main" id="{FA77A1AA-CA47-4A91-A0A1-0A8CE31A9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49" name="Rectangle 48">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52" name="Straight Connector 51">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53"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Isosceles Triangle 54">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9" name="Isosceles Triangle 58">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9">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62" name="Rectangle 61">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CF5278A7-B6D4-4A46-B084-845425F4FF53}"/>
              </a:ext>
            </a:extLst>
          </p:cNvPr>
          <p:cNvPicPr>
            <a:picLocks noGrp="1" noChangeAspect="1"/>
          </p:cNvPicPr>
          <p:nvPr>
            <p:ph idx="1"/>
          </p:nvPr>
        </p:nvPicPr>
        <p:blipFill>
          <a:blip r:embed="rId2"/>
          <a:stretch>
            <a:fillRect/>
          </a:stretch>
        </p:blipFill>
        <p:spPr>
          <a:xfrm>
            <a:off x="3076948" y="1131994"/>
            <a:ext cx="6039980" cy="4590386"/>
          </a:xfrm>
          <a:prstGeom prst="rect">
            <a:avLst/>
          </a:prstGeom>
        </p:spPr>
      </p:pic>
    </p:spTree>
    <p:extLst>
      <p:ext uri="{BB962C8B-B14F-4D97-AF65-F5344CB8AC3E}">
        <p14:creationId xmlns:p14="http://schemas.microsoft.com/office/powerpoint/2010/main" val="748926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7042659-0E4E-4563-94E5-54DE16DFEE30}"/>
              </a:ext>
            </a:extLst>
          </p:cNvPr>
          <p:cNvPicPr>
            <a:picLocks noGrp="1" noChangeAspect="1"/>
          </p:cNvPicPr>
          <p:nvPr>
            <p:ph idx="1"/>
          </p:nvPr>
        </p:nvPicPr>
        <p:blipFill>
          <a:blip r:embed="rId2"/>
          <a:stretch>
            <a:fillRect/>
          </a:stretch>
        </p:blipFill>
        <p:spPr>
          <a:xfrm>
            <a:off x="590550" y="642937"/>
            <a:ext cx="7972425" cy="5572125"/>
          </a:xfrm>
        </p:spPr>
      </p:pic>
    </p:spTree>
    <p:extLst>
      <p:ext uri="{BB962C8B-B14F-4D97-AF65-F5344CB8AC3E}">
        <p14:creationId xmlns:p14="http://schemas.microsoft.com/office/powerpoint/2010/main" val="3319218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6A20C-73BE-4186-B6C5-745650DDF7F7}"/>
              </a:ext>
            </a:extLst>
          </p:cNvPr>
          <p:cNvSpPr>
            <a:spLocks noGrp="1"/>
          </p:cNvSpPr>
          <p:nvPr>
            <p:ph type="title"/>
          </p:nvPr>
        </p:nvSpPr>
        <p:spPr/>
        <p:txBody>
          <a:bodyPr/>
          <a:lstStyle/>
          <a:p>
            <a:r>
              <a:rPr lang="en-US" dirty="0"/>
              <a:t>Current Exports Scenario</a:t>
            </a:r>
          </a:p>
        </p:txBody>
      </p:sp>
      <p:pic>
        <p:nvPicPr>
          <p:cNvPr id="5" name="Content Placeholder 4">
            <a:extLst>
              <a:ext uri="{FF2B5EF4-FFF2-40B4-BE49-F238E27FC236}">
                <a16:creationId xmlns:a16="http://schemas.microsoft.com/office/drawing/2014/main" id="{9C173D60-5AFE-413D-8E40-56FDB8C92AF9}"/>
              </a:ext>
            </a:extLst>
          </p:cNvPr>
          <p:cNvPicPr>
            <a:picLocks noGrp="1" noChangeAspect="1"/>
          </p:cNvPicPr>
          <p:nvPr>
            <p:ph idx="1"/>
          </p:nvPr>
        </p:nvPicPr>
        <p:blipFill>
          <a:blip r:embed="rId2"/>
          <a:stretch>
            <a:fillRect/>
          </a:stretch>
        </p:blipFill>
        <p:spPr>
          <a:xfrm>
            <a:off x="677333" y="1270000"/>
            <a:ext cx="7854107" cy="2933970"/>
          </a:xfrm>
        </p:spPr>
      </p:pic>
      <p:sp>
        <p:nvSpPr>
          <p:cNvPr id="6" name="TextBox 5">
            <a:extLst>
              <a:ext uri="{FF2B5EF4-FFF2-40B4-BE49-F238E27FC236}">
                <a16:creationId xmlns:a16="http://schemas.microsoft.com/office/drawing/2014/main" id="{3980A737-F070-48E5-9441-EEE46517741A}"/>
              </a:ext>
            </a:extLst>
          </p:cNvPr>
          <p:cNvSpPr txBox="1"/>
          <p:nvPr/>
        </p:nvSpPr>
        <p:spPr>
          <a:xfrm>
            <a:off x="5078952" y="6063734"/>
            <a:ext cx="2632452" cy="369332"/>
          </a:xfrm>
          <a:prstGeom prst="rect">
            <a:avLst/>
          </a:prstGeom>
          <a:noFill/>
        </p:spPr>
        <p:txBody>
          <a:bodyPr wrap="none" rtlCol="0">
            <a:spAutoFit/>
          </a:bodyPr>
          <a:lstStyle/>
          <a:p>
            <a:r>
              <a:rPr lang="en-US" dirty="0"/>
              <a:t>All figures in Crores INR</a:t>
            </a:r>
          </a:p>
        </p:txBody>
      </p:sp>
      <p:sp>
        <p:nvSpPr>
          <p:cNvPr id="7" name="TextBox 6">
            <a:extLst>
              <a:ext uri="{FF2B5EF4-FFF2-40B4-BE49-F238E27FC236}">
                <a16:creationId xmlns:a16="http://schemas.microsoft.com/office/drawing/2014/main" id="{5DFEBD7A-B4EB-4961-B332-06253BA5F292}"/>
              </a:ext>
            </a:extLst>
          </p:cNvPr>
          <p:cNvSpPr txBox="1"/>
          <p:nvPr/>
        </p:nvSpPr>
        <p:spPr>
          <a:xfrm flipH="1">
            <a:off x="1190938" y="4705165"/>
            <a:ext cx="6584570" cy="646331"/>
          </a:xfrm>
          <a:prstGeom prst="rect">
            <a:avLst/>
          </a:prstGeom>
          <a:noFill/>
        </p:spPr>
        <p:txBody>
          <a:bodyPr wrap="square" rtlCol="0">
            <a:spAutoFit/>
          </a:bodyPr>
          <a:lstStyle/>
          <a:p>
            <a:pPr marL="285750" indent="-285750">
              <a:buFont typeface="Arial" panose="020B0604020202020204" pitchFamily="34" charset="0"/>
              <a:buChar char="•"/>
            </a:pPr>
            <a:r>
              <a:rPr lang="en-US" dirty="0"/>
              <a:t>Exports rose to 26.33 bn (from 2016) and trade deficit narrowed to 13 bn from 18 bn (in past 1 year)</a:t>
            </a:r>
          </a:p>
        </p:txBody>
      </p:sp>
    </p:spTree>
    <p:extLst>
      <p:ext uri="{BB962C8B-B14F-4D97-AF65-F5344CB8AC3E}">
        <p14:creationId xmlns:p14="http://schemas.microsoft.com/office/powerpoint/2010/main" val="608388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41E3-030A-4BC4-87FA-3D16FCC5A49D}"/>
              </a:ext>
            </a:extLst>
          </p:cNvPr>
          <p:cNvSpPr>
            <a:spLocks noGrp="1"/>
          </p:cNvSpPr>
          <p:nvPr>
            <p:ph type="title"/>
          </p:nvPr>
        </p:nvSpPr>
        <p:spPr/>
        <p:txBody>
          <a:bodyPr/>
          <a:lstStyle/>
          <a:p>
            <a:r>
              <a:rPr lang="en-US" dirty="0"/>
              <a:t>The Exchange Rate</a:t>
            </a:r>
          </a:p>
        </p:txBody>
      </p:sp>
      <p:pic>
        <p:nvPicPr>
          <p:cNvPr id="5" name="Content Placeholder 4">
            <a:extLst>
              <a:ext uri="{FF2B5EF4-FFF2-40B4-BE49-F238E27FC236}">
                <a16:creationId xmlns:a16="http://schemas.microsoft.com/office/drawing/2014/main" id="{9747DF09-C681-4599-85BA-5CF95B2BB90A}"/>
              </a:ext>
            </a:extLst>
          </p:cNvPr>
          <p:cNvPicPr>
            <a:picLocks noGrp="1" noChangeAspect="1"/>
          </p:cNvPicPr>
          <p:nvPr>
            <p:ph idx="1"/>
          </p:nvPr>
        </p:nvPicPr>
        <p:blipFill>
          <a:blip r:embed="rId2"/>
          <a:stretch>
            <a:fillRect/>
          </a:stretch>
        </p:blipFill>
        <p:spPr>
          <a:xfrm>
            <a:off x="519557" y="1511631"/>
            <a:ext cx="8432242" cy="4612943"/>
          </a:xfrm>
        </p:spPr>
      </p:pic>
      <p:sp>
        <p:nvSpPr>
          <p:cNvPr id="6" name="TextBox 5">
            <a:extLst>
              <a:ext uri="{FF2B5EF4-FFF2-40B4-BE49-F238E27FC236}">
                <a16:creationId xmlns:a16="http://schemas.microsoft.com/office/drawing/2014/main" id="{7306A36A-C78F-492B-800B-F7537E21B589}"/>
              </a:ext>
            </a:extLst>
          </p:cNvPr>
          <p:cNvSpPr txBox="1"/>
          <p:nvPr/>
        </p:nvSpPr>
        <p:spPr>
          <a:xfrm>
            <a:off x="9109576" y="1580224"/>
            <a:ext cx="2769833" cy="3970318"/>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tx2"/>
                </a:solidFill>
                <a:latin typeface="Times New Roman" panose="02020603050405020304" pitchFamily="18" charset="0"/>
                <a:cs typeface="Times New Roman" panose="02020603050405020304" pitchFamily="18" charset="0"/>
              </a:rPr>
              <a:t>If the currency depreciates then the exporters benefit</a:t>
            </a:r>
            <a:br>
              <a:rPr lang="en-US" dirty="0">
                <a:solidFill>
                  <a:schemeClr val="tx2"/>
                </a:solidFill>
                <a:latin typeface="Times New Roman" panose="02020603050405020304" pitchFamily="18" charset="0"/>
                <a:cs typeface="Times New Roman" panose="02020603050405020304" pitchFamily="18" charset="0"/>
              </a:rPr>
            </a:br>
            <a:r>
              <a:rPr lang="en-US" dirty="0">
                <a:solidFill>
                  <a:schemeClr val="tx2"/>
                </a:solidFill>
                <a:latin typeface="Times New Roman" panose="02020603050405020304" pitchFamily="18" charset="0"/>
                <a:cs typeface="Times New Roman" panose="02020603050405020304" pitchFamily="18" charset="0"/>
              </a:rPr>
              <a:t>But other currencies depreciated even more benefitting the foreign producers more</a:t>
            </a:r>
            <a:br>
              <a:rPr lang="en-US" dirty="0">
                <a:solidFill>
                  <a:schemeClr val="tx2"/>
                </a:solidFill>
                <a:latin typeface="Times New Roman" panose="02020603050405020304" pitchFamily="18" charset="0"/>
                <a:cs typeface="Times New Roman" panose="02020603050405020304" pitchFamily="18" charset="0"/>
              </a:rPr>
            </a:br>
            <a:br>
              <a:rPr lang="en-US" dirty="0">
                <a:solidFill>
                  <a:schemeClr val="tx2"/>
                </a:solidFill>
                <a:latin typeface="Times New Roman" panose="02020603050405020304" pitchFamily="18" charset="0"/>
                <a:cs typeface="Times New Roman" panose="02020603050405020304" pitchFamily="18" charset="0"/>
              </a:rPr>
            </a:br>
            <a:r>
              <a:rPr lang="en-US" dirty="0">
                <a:solidFill>
                  <a:schemeClr val="tx2"/>
                </a:solidFill>
                <a:latin typeface="Times New Roman" panose="02020603050405020304" pitchFamily="18" charset="0"/>
                <a:cs typeface="Times New Roman" panose="02020603050405020304" pitchFamily="18" charset="0"/>
              </a:rPr>
              <a:t>So the author suggests looking at an index which compares rupee to other currencies by weighing each by their share in the trade</a:t>
            </a:r>
          </a:p>
        </p:txBody>
      </p:sp>
    </p:spTree>
    <p:extLst>
      <p:ext uri="{BB962C8B-B14F-4D97-AF65-F5344CB8AC3E}">
        <p14:creationId xmlns:p14="http://schemas.microsoft.com/office/powerpoint/2010/main" val="200504553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383</TotalTime>
  <Words>913</Words>
  <Application>Microsoft Office PowerPoint</Application>
  <PresentationFormat>Widescreen</PresentationFormat>
  <Paragraphs>78</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Times New Roman</vt:lpstr>
      <vt:lpstr>Trebuchet MS</vt:lpstr>
      <vt:lpstr>Wingdings 3</vt:lpstr>
      <vt:lpstr>Facet</vt:lpstr>
      <vt:lpstr>India in the Global Economy</vt:lpstr>
      <vt:lpstr>CONTENTS</vt:lpstr>
      <vt:lpstr>Overview</vt:lpstr>
      <vt:lpstr>What should we do?</vt:lpstr>
      <vt:lpstr>International Trade </vt:lpstr>
      <vt:lpstr>PowerPoint Presentation</vt:lpstr>
      <vt:lpstr>PowerPoint Presentation</vt:lpstr>
      <vt:lpstr>Current Exports Scenario</vt:lpstr>
      <vt:lpstr>The Exchange Rate</vt:lpstr>
      <vt:lpstr>The Nominal Effective Exchange Rate</vt:lpstr>
      <vt:lpstr>PowerPoint Presentation</vt:lpstr>
      <vt:lpstr>The Real Effective Exchange Rate</vt:lpstr>
      <vt:lpstr>PowerPoint Presentation</vt:lpstr>
      <vt:lpstr>Unanswered Questions</vt:lpstr>
      <vt:lpstr>The Goldilocks Rate</vt:lpstr>
      <vt:lpstr>To maintain orderly movement of the rupee versus other currencies:</vt:lpstr>
      <vt:lpstr>FDI in India</vt:lpstr>
      <vt:lpstr>Current Economic Scenario</vt:lpstr>
      <vt:lpstr>PowerPoint Presentation</vt:lpstr>
      <vt:lpstr>Ideas and Analysis</vt:lpstr>
      <vt:lpstr>Final Thoughts</vt:lpstr>
      <vt:lpstr>Thank you very much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 in the Global Economy</dc:title>
  <dc:creator>Vaibhav Sharma</dc:creator>
  <cp:lastModifiedBy>Vaibhav Sharma</cp:lastModifiedBy>
  <cp:revision>21</cp:revision>
  <dcterms:created xsi:type="dcterms:W3CDTF">2019-09-02T22:35:07Z</dcterms:created>
  <dcterms:modified xsi:type="dcterms:W3CDTF">2019-10-01T01:47:59Z</dcterms:modified>
</cp:coreProperties>
</file>